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0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2492F0-AFF0-4900-A62E-C37FBB9E3F3A}" type="datetimeFigureOut">
              <a:rPr lang="ru-RU"/>
              <a:pPr>
                <a:defRPr/>
              </a:pPr>
              <a:t>08.09.2021</a:t>
            </a:fld>
          </a:p>
        </p:txBody>
      </p:sp>
      <p:sp>
        <p:nvSpPr>
          <p:cNvPr id="4" name="Образ слайда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D5FBD11-5202-4C98-8536-4718634B9CF3}" type="slidenum">
              <a:rPr lang="ru-RU" altLang="ru-RU"/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10">
            <a:extLst/>
          </p:cNvPr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ru-RU">
              <a:latin typeface="Arial"/>
              <a:cs typeface="Arial"/>
            </a:endParaRPr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ru-RU">
              <a:latin typeface="Arial"/>
              <a:cs typeface="Arial"/>
            </a:endParaRPr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ru-RU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142A0B7-78C2-4F10-9C75-7C323B3D4334}" type="datetimeFigureOut">
              <a:rPr lang="ru-RU"/>
              <a:pPr>
                <a:defRPr/>
              </a:pPr>
              <a:t>08.09.2021</a:t>
            </a:fld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A50AB-5FE9-4B4C-8CD1-42C2C378A778}" type="slidenum">
              <a:rPr lang="ru-RU" alt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58360683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F238-7EA2-4AE8-A686-6483548150D2}" type="datetimeFigureOut">
              <a:rPr lang="ru-RU"/>
              <a:pPr>
                <a:defRPr/>
              </a:pPr>
              <a:t>08.09.2021</a:t>
            </a:fld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42DDD-0A4F-4819-8F2E-0DFF777EEE15}" type="slidenum">
              <a:rPr lang="ru-RU" alt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20273088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D094D-18A6-4733-8B3C-37268412A036}" type="datetimeFigureOut">
              <a:rPr lang="ru-RU"/>
              <a:pPr>
                <a:defRPr/>
              </a:pPr>
              <a:t>08.09.2021</a:t>
            </a:fld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2A7EF-CBED-48A7-B324-D721F558272E}" type="slidenum">
              <a:rPr lang="ru-RU" alt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07050605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ru-RU">
              <a:latin typeface="Arial"/>
              <a:cs typeface="Arial"/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DE04E-A059-4FE8-B85B-A7834E6D9991}" type="datetimeFigureOut">
              <a:rPr lang="ru-RU"/>
              <a:pPr>
                <a:defRPr/>
              </a:pPr>
              <a:t>08.09.2021</a:t>
            </a:fld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10E65DF-F8CB-46B7-9131-67FFE1B75BDA}" type="slidenum">
              <a:rPr lang="ru-RU" alt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19916905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8">
            <a:extLst/>
          </p:cNvPr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gdLst>
              <a:gd name="T0" fmla="*/ 687 w 2409"/>
              <a:gd name="T1" fmla="*/ 2238 h 4865"/>
              <a:gd name="T2" fmla="*/ 877 w 2409"/>
              <a:gd name="T3" fmla="*/ 2192 h 4865"/>
              <a:gd name="T4" fmla="*/ 797 w 2409"/>
              <a:gd name="T5" fmla="*/ 2963 h 4865"/>
              <a:gd name="T6" fmla="*/ 1078 w 2409"/>
              <a:gd name="T7" fmla="*/ 3026 h 4865"/>
              <a:gd name="T8" fmla="*/ 626 w 2409"/>
              <a:gd name="T9" fmla="*/ 2117 h 4865"/>
              <a:gd name="T10" fmla="*/ 749 w 2409"/>
              <a:gd name="T11" fmla="*/ 2142 h 4865"/>
              <a:gd name="T12" fmla="*/ 578 w 2409"/>
              <a:gd name="T13" fmla="*/ 2052 h 4865"/>
              <a:gd name="T14" fmla="*/ 1866 w 2409"/>
              <a:gd name="T15" fmla="*/ 247 h 4865"/>
              <a:gd name="T16" fmla="*/ 1392 w 2409"/>
              <a:gd name="T17" fmla="*/ 1037 h 4865"/>
              <a:gd name="T18" fmla="*/ 2006 w 2409"/>
              <a:gd name="T19" fmla="*/ 656 h 4865"/>
              <a:gd name="T20" fmla="*/ 1599 w 2409"/>
              <a:gd name="T21" fmla="*/ 908 h 4865"/>
              <a:gd name="T22" fmla="*/ 1533 w 2409"/>
              <a:gd name="T23" fmla="*/ 1058 h 4865"/>
              <a:gd name="T24" fmla="*/ 2239 w 2409"/>
              <a:gd name="T25" fmla="*/ 583 h 4865"/>
              <a:gd name="T26" fmla="*/ 1863 w 2409"/>
              <a:gd name="T27" fmla="*/ 1105 h 4865"/>
              <a:gd name="T28" fmla="*/ 2174 w 2409"/>
              <a:gd name="T29" fmla="*/ 1621 h 4865"/>
              <a:gd name="T30" fmla="*/ 1801 w 2409"/>
              <a:gd name="T31" fmla="*/ 1537 h 4865"/>
              <a:gd name="T32" fmla="*/ 1325 w 2409"/>
              <a:gd name="T33" fmla="*/ 1301 h 4865"/>
              <a:gd name="T34" fmla="*/ 1412 w 2409"/>
              <a:gd name="T35" fmla="*/ 1835 h 4865"/>
              <a:gd name="T36" fmla="*/ 1213 w 2409"/>
              <a:gd name="T37" fmla="*/ 1975 h 4865"/>
              <a:gd name="T38" fmla="*/ 1094 w 2409"/>
              <a:gd name="T39" fmla="*/ 4011 h 4865"/>
              <a:gd name="T40" fmla="*/ 1689 w 2409"/>
              <a:gd name="T41" fmla="*/ 3264 h 4865"/>
              <a:gd name="T42" fmla="*/ 2404 w 2409"/>
              <a:gd name="T43" fmla="*/ 3321 h 4865"/>
              <a:gd name="T44" fmla="*/ 1275 w 2409"/>
              <a:gd name="T45" fmla="*/ 3861 h 4865"/>
              <a:gd name="T46" fmla="*/ 1147 w 2409"/>
              <a:gd name="T47" fmla="*/ 4865 h 4865"/>
              <a:gd name="T48" fmla="*/ 1045 w 2409"/>
              <a:gd name="T49" fmla="*/ 3610 h 4865"/>
              <a:gd name="T50" fmla="*/ 739 w 2409"/>
              <a:gd name="T51" fmla="*/ 3818 h 4865"/>
              <a:gd name="T52" fmla="*/ 856 w 2409"/>
              <a:gd name="T53" fmla="*/ 4830 h 4865"/>
              <a:gd name="T54" fmla="*/ 638 w 2409"/>
              <a:gd name="T55" fmla="*/ 3989 h 4865"/>
              <a:gd name="T56" fmla="*/ 96 w 2409"/>
              <a:gd name="T57" fmla="*/ 3777 h 4865"/>
              <a:gd name="T58" fmla="*/ 189 w 2409"/>
              <a:gd name="T59" fmla="*/ 3688 h 4865"/>
              <a:gd name="T60" fmla="*/ 523 w 2409"/>
              <a:gd name="T61" fmla="*/ 3573 h 4865"/>
              <a:gd name="T62" fmla="*/ 519 w 2409"/>
              <a:gd name="T63" fmla="*/ 3333 h 4865"/>
              <a:gd name="T64" fmla="*/ 545 w 2409"/>
              <a:gd name="T65" fmla="*/ 3560 h 4865"/>
              <a:gd name="T66" fmla="*/ 712 w 2409"/>
              <a:gd name="T67" fmla="*/ 3397 h 4865"/>
              <a:gd name="T68" fmla="*/ 625 w 2409"/>
              <a:gd name="T69" fmla="*/ 2944 h 4865"/>
              <a:gd name="T70" fmla="*/ 593 w 2409"/>
              <a:gd name="T71" fmla="*/ 2341 h 4865"/>
              <a:gd name="T72" fmla="*/ 156 w 2409"/>
              <a:gd name="T73" fmla="*/ 2437 h 4865"/>
              <a:gd name="T74" fmla="*/ 108 w 2409"/>
              <a:gd name="T75" fmla="*/ 2289 h 4865"/>
              <a:gd name="T76" fmla="*/ 451 w 2409"/>
              <a:gd name="T77" fmla="*/ 2291 h 4865"/>
              <a:gd name="T78" fmla="*/ 109 w 2409"/>
              <a:gd name="T79" fmla="*/ 2016 h 4865"/>
              <a:gd name="T80" fmla="*/ 211 w 2409"/>
              <a:gd name="T81" fmla="*/ 1975 h 4865"/>
              <a:gd name="T82" fmla="*/ 284 w 2409"/>
              <a:gd name="T83" fmla="*/ 1847 h 4865"/>
              <a:gd name="T84" fmla="*/ 542 w 2409"/>
              <a:gd name="T85" fmla="*/ 2073 h 4865"/>
              <a:gd name="T86" fmla="*/ 255 w 2409"/>
              <a:gd name="T87" fmla="*/ 1764 h 4865"/>
              <a:gd name="T88" fmla="*/ 407 w 2409"/>
              <a:gd name="T89" fmla="*/ 1769 h 4865"/>
              <a:gd name="T90" fmla="*/ 540 w 2409"/>
              <a:gd name="T91" fmla="*/ 1810 h 4865"/>
              <a:gd name="T92" fmla="*/ 566 w 2409"/>
              <a:gd name="T93" fmla="*/ 1580 h 4865"/>
              <a:gd name="T94" fmla="*/ 650 w 2409"/>
              <a:gd name="T95" fmla="*/ 1747 h 4865"/>
              <a:gd name="T96" fmla="*/ 827 w 2409"/>
              <a:gd name="T97" fmla="*/ 2199 h 4865"/>
              <a:gd name="T98" fmla="*/ 830 w 2409"/>
              <a:gd name="T99" fmla="*/ 1779 h 4865"/>
              <a:gd name="T100" fmla="*/ 924 w 2409"/>
              <a:gd name="T101" fmla="*/ 1648 h 4865"/>
              <a:gd name="T102" fmla="*/ 915 w 2409"/>
              <a:gd name="T103" fmla="*/ 2016 h 4865"/>
              <a:gd name="T104" fmla="*/ 1299 w 2409"/>
              <a:gd name="T105" fmla="*/ 1263 h 4865"/>
              <a:gd name="T106" fmla="*/ 970 w 2409"/>
              <a:gd name="T107" fmla="*/ 965 h 4865"/>
              <a:gd name="T108" fmla="*/ 311 w 2409"/>
              <a:gd name="T109" fmla="*/ 656 h 4865"/>
              <a:gd name="T110" fmla="*/ 772 w 2409"/>
              <a:gd name="T111" fmla="*/ 659 h 4865"/>
              <a:gd name="T112" fmla="*/ 1153 w 2409"/>
              <a:gd name="T113" fmla="*/ 871 h 4865"/>
              <a:gd name="T114" fmla="*/ 628 w 2409"/>
              <a:gd name="T115" fmla="*/ 314 h 4865"/>
              <a:gd name="T116" fmla="*/ 1203 w 2409"/>
              <a:gd name="T117" fmla="*/ 552 h 4865"/>
              <a:gd name="T118" fmla="*/ 1369 w 2409"/>
              <a:gd name="T119" fmla="*/ 703 h 4865"/>
              <a:gd name="T120" fmla="*/ 1747 w 2409"/>
              <a:gd name="T121" fmla="*/ 38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7843"/>
            </a:schemeClr>
          </a:solidFill>
          <a:ln w="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ru-RU">
              <a:latin typeface="Arial"/>
              <a:cs typeface="Arial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DE06882-8DB5-4A9B-B1F6-6D276979DAF3}" type="datetimeFigureOut">
              <a:rPr lang="ru-RU"/>
              <a:pPr>
                <a:defRPr/>
              </a:pPr>
              <a:t>08.09.2021</a:t>
            </a:fld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9C0E0-E4AB-4946-8423-82AE283F18A6}" type="slidenum">
              <a:rPr lang="ru-RU" alt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98965751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9C128-EBF9-49AC-A387-D1BFAB682867}" type="datetimeFigureOut">
              <a:rPr lang="ru-RU"/>
              <a:pPr>
                <a:defRPr/>
              </a:pPr>
              <a:t>08.09.2021</a:t>
            </a:fld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0DAF062-39BB-4B70-A40A-4CB9AB87B48C}" type="slidenum">
              <a:rPr lang="ru-RU" alt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20116718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46005-3A1E-48F9-9B53-F75628C42592}" type="datetimeFigureOut">
              <a:rPr lang="ru-RU"/>
              <a:pPr>
                <a:defRPr/>
              </a:pPr>
              <a:t>08.09.2021</a:t>
            </a:fld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BFEEB9E-D516-4E65-AE4D-F5B2A0DE734E}" type="slidenum">
              <a:rPr lang="ru-RU" alt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70416063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17D28-851C-4E67-A6D7-6335BE2A4D62}" type="datetimeFigureOut">
              <a:rPr lang="ru-RU"/>
              <a:pPr>
                <a:defRPr/>
              </a:pPr>
              <a:t>08.09.2021</a:t>
            </a:fld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A967E-BAAE-48A9-8F61-4681CB581D90}" type="slidenum">
              <a:rPr lang="ru-RU" alt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79427480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29CA-2000-4ED3-9DFB-51D268596172}" type="datetimeFigureOut">
              <a:rPr lang="ru-RU"/>
              <a:pPr>
                <a:defRPr/>
              </a:pPr>
              <a:t>08.09.2021</a:t>
            </a:fld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F5F1D-F97E-44AA-9BD3-0F194A7F18D8}" type="slidenum">
              <a:rPr lang="ru-RU" alt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99457236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7">
            <a:extLst/>
          </p:cNvPr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/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2F25E0E-6633-41C9-A50F-6A4DEDA24B72}" type="datetimeFigureOut">
              <a:rPr lang="ru-RU"/>
              <a:pPr>
                <a:defRPr/>
              </a:pPr>
              <a:t>08.09.2021</a:t>
            </a:fld>
          </a:p>
        </p:txBody>
      </p:sp>
      <p:sp>
        <p:nvSpPr>
          <p:cNvPr id="7" name="Footer Placeholder 5">
            <a:extLst/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/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9CD9C30-7396-4230-972E-B113D30CB616}" type="slidenum">
              <a:rPr lang="ru-RU" alt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59973521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12">
            <a:extLst/>
          </p:cNvPr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/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944A0B6-4C0B-4E07-9AF0-14C159154922}" type="datetimeFigureOut">
              <a:rPr lang="ru-RU"/>
              <a:pPr>
                <a:defRPr/>
              </a:pPr>
              <a:t>08.09.2021</a:t>
            </a:fld>
          </a:p>
        </p:txBody>
      </p:sp>
      <p:sp>
        <p:nvSpPr>
          <p:cNvPr id="7" name="Footer Placeholder 5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/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E992745-7CB4-4F10-B2E2-983535F80CDE}" type="slidenum">
              <a:rPr lang="ru-RU" altLang="ru-RU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2451264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0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F73EA2-6C6D-4F54-A259-2D11B8C98292}" type="datetimeFigureOut">
              <a:rPr lang="ru-RU"/>
              <a:pPr>
                <a:defRPr/>
              </a:pPr>
              <a:t>08.09.2021</a:t>
            </a:fld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05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eaLnBrk="1" hangingPunct="1">
              <a:defRPr sz="1600" b="1">
                <a:solidFill>
                  <a:schemeClr val="tx2"/>
                </a:solidFill>
                <a:latin typeface="Candara" panose="020e0502030303020204" pitchFamily="34" charset="0"/>
              </a:defRPr>
            </a:lvl1pPr>
          </a:lstStyle>
          <a:p>
            <a:fld id="{E0D5C340-6966-4DAC-8784-272F6CC7F718}" type="slidenum">
              <a:rPr lang="ru-RU" altLang="ru-RU"/>
              <a:t>0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05" r:id="rId4"/>
    <p:sldLayoutId id="2147483806" r:id="rId5"/>
    <p:sldLayoutId id="2147483807" r:id="rId6"/>
    <p:sldLayoutId id="2147483808" r:id="rId7"/>
    <p:sldLayoutId id="2147483814" r:id="rId8"/>
    <p:sldLayoutId id="2147483815" r:id="rId9"/>
    <p:sldLayoutId id="2147483809" r:id="rId10"/>
    <p:sldLayoutId id="2147483810" r:id="rId11"/>
  </p:sldLayoutIdLst>
  <p:transition/>
  <p:timing/>
  <p:txStyles>
    <p:titleStyle>
      <a:lvl1pPr algn="l" rtl="0" eaLnBrk="0" fontAlgn="base" hangingPunct="0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Tunga" pitchFamily="34" charset="0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anose="020e0502030303020204" pitchFamily="34" charset="0"/>
          <a:ea typeface="Tunga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anose="020e0502030303020204" pitchFamily="34" charset="0"/>
          <a:ea typeface="Tunga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anose="020e0502030303020204" pitchFamily="34" charset="0"/>
          <a:ea typeface="Tunga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anose="020e0502030303020204" pitchFamily="34" charset="0"/>
          <a:ea typeface="Tunga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anose="020e0502030303020204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anose="020e0502030303020204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anose="020e0502030303020204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anose="020e0502030303020204" pitchFamily="34" charset="0"/>
          <a:cs typeface="Tunga" pitchFamily="34" charset="0"/>
        </a:defRPr>
      </a:lvl9pPr>
    </p:titleStyle>
    <p:bodyStyle>
      <a:lvl1pPr marL="171450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1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1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 descr="C:\Users\1\Desktop\1371204906_2013-06-13_095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313" y="214313"/>
            <a:ext cx="4071937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C:\Users\1\Desktop\95222427_3646361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57688" y="214313"/>
            <a:ext cx="4643437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/>
          </p:cNvPr>
          <p:cNvSpPr/>
          <p:nvPr/>
        </p:nvSpPr>
        <p:spPr>
          <a:xfrm>
            <a:off x="4643438" y="1571612"/>
            <a:ext cx="3786214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отчет о летней оздоровительной работе в старшей группе № 16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2021 год</a:t>
            </a:r>
            <a:endParaRPr lang="ru-RU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heel spokes="1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 descr="C:\Users\1\Desktop\95222427_3646361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00025"/>
            <a:ext cx="8786813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357313" y="571500"/>
            <a:ext cx="5929312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cs typeface="Times New Roman" panose="02020603050405020304" pitchFamily="18" charset="0"/>
              </a:rPr>
              <a:t>ОТЧЕТ </a:t>
            </a:r>
            <a:br>
              <a:rPr lang="ru-RU" altLang="ru-RU" sz="1400" b="1">
                <a:cs typeface="Times New Roman" panose="02020603050405020304" pitchFamily="18" charset="0"/>
              </a:rPr>
            </a:br>
            <a:r>
              <a:rPr lang="ru-RU" altLang="ru-RU" sz="1400" b="1">
                <a:cs typeface="Times New Roman" panose="02020603050405020304" pitchFamily="18" charset="0"/>
              </a:rPr>
              <a:t>О ЛЕТНЕЙ ОЗДОРОВИТЕЛЬНОЙ РАБОТЕ</a:t>
            </a:r>
            <a:endParaRPr lang="ru-RU" altLang="ru-RU" sz="1400">
              <a:cs typeface="Times New Roman" panose="02020603050405020304" pitchFamily="18" charset="0"/>
            </a:endParaRPr>
          </a:p>
          <a:p>
            <a:pPr algn="just"/>
            <a:r>
              <a:rPr lang="ru-RU" altLang="ru-RU" sz="1400">
                <a:cs typeface="Times New Roman" panose="02020603050405020304" pitchFamily="18" charset="0"/>
              </a:rPr>
              <a:t>Летний сезон справедливо считается благоприятным периодом для оздоровления дошкольников. Можно больше находиться на воздухе, играть, закаляться, в полной мере насладиться его дарами: свежим воздухом, солнечными лучами и теплой нежной водой. В нашем детском саду   в стредней группе проводилась  летняя оздоровительная работа.</a:t>
            </a:r>
            <a:endParaRPr lang="ru-RU" altLang="ru-RU" sz="1400"/>
          </a:p>
          <a:p>
            <a:pPr algn="just"/>
            <a:r>
              <a:rPr lang="ru-RU" altLang="ru-RU" sz="1400">
                <a:cs typeface="Times New Roman" panose="02020603050405020304" pitchFamily="18" charset="0"/>
              </a:rPr>
              <a:t>Задачи летней оздоровительной работы: </a:t>
            </a:r>
            <a:endParaRPr lang="ru-RU" altLang="ru-RU" sz="1400"/>
          </a:p>
          <a:p>
            <a:pPr algn="just"/>
            <a:r>
              <a:rPr lang="ru-RU" altLang="ru-RU" sz="1400">
                <a:cs typeface="Times New Roman" panose="02020603050405020304" pitchFamily="18" charset="0"/>
              </a:rPr>
              <a:t>1. Создать условия, обеспечивающие охрану жизни и здоровья детей, предупреждение заболеваемости и травматизма.</a:t>
            </a:r>
            <a:endParaRPr lang="ru-RU" altLang="ru-RU" sz="1400"/>
          </a:p>
          <a:p>
            <a:pPr algn="just"/>
            <a:r>
              <a:rPr lang="ru-RU" altLang="ru-RU" sz="1400">
                <a:cs typeface="Times New Roman" panose="02020603050405020304" pitchFamily="18" charset="0"/>
              </a:rPr>
              <a:t>2. Реализовать систему мероприятий, направленных на оздоровление и физическое развитие детей, их нравственное воспитание, развитие любознательности и познавательной активности, формирование культурно – гигиенических и трудовых навыков.</a:t>
            </a:r>
            <a:endParaRPr lang="ru-RU" altLang="ru-RU" sz="1400"/>
          </a:p>
          <a:p>
            <a:pPr algn="just"/>
            <a:r>
              <a:rPr lang="ru-RU" altLang="ru-RU" sz="1400">
                <a:cs typeface="Times New Roman" panose="02020603050405020304" pitchFamily="18" charset="0"/>
              </a:rPr>
              <a:t>3. Осуществить педагогическое и санитарное просвещение родителей по вопросам воспитания и оздоровления детей в летний период.</a:t>
            </a:r>
            <a:endParaRPr lang="ru-RU" altLang="ru-RU" sz="1400"/>
          </a:p>
        </p:txBody>
      </p:sp>
      <p:pic>
        <p:nvPicPr>
          <p:cNvPr id="8196" name="Picture 4" descr="C:\Users\User\Desktop\фотографии презентация лето 2021\IMG-20210831-WA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86375" y="451802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Picture 2" descr="E:\95222427_3646361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14313"/>
            <a:ext cx="8858250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4140200" y="2901950"/>
            <a:ext cx="42481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latin typeface="Candara" panose="020e0502030303020204" pitchFamily="34" charset="0"/>
              </a:rPr>
              <a:t>Работа в летний период проводилась по направлениям: воспитательно-образовательная работа, оздоровительная, работа с родителями. </a:t>
            </a:r>
          </a:p>
          <a:p>
            <a:pPr eaLnBrk="1" hangingPunct="1"/>
            <a:r>
              <a:rPr lang="ru-RU" altLang="ru-RU" sz="1400" b="1">
                <a:latin typeface="Candara" panose="020e0502030303020204" pitchFamily="34" charset="0"/>
              </a:rPr>
              <a:t>В группе был разработан режим дня, согласно летнему периоду: утренний приём и гимнастика на воздухе ,прогулки не менее 4 часов, закаливающие мероприятия:  солнечные ванны нахождение детей без одежды,  обливание ног перед сном, обливание рук до локтя, увеличение времени сна, витаминизация и калорийность питания, физкультурные мероприятия, соблюдался питьевой режим, каждый день обрабатывался песок в песочницах, своевременно скашивалась трава.</a:t>
            </a:r>
          </a:p>
        </p:txBody>
      </p:sp>
      <p:pic>
        <p:nvPicPr>
          <p:cNvPr id="9220" name="Picture 6" descr="C:\Users\User\Desktop\фотографии презентация лето 2021\IMG-20210831-WA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063" y="1214438"/>
            <a:ext cx="364331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C:\Users\User\Desktop\фотографии презентация лето 2021\IMG-20210831-WA0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428625"/>
            <a:ext cx="3357563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Picture 2" descr="E:\95222427_3646361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885825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642938" y="571500"/>
            <a:ext cx="31432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Candara" panose="020e0502030303020204" pitchFamily="34" charset="0"/>
              </a:rPr>
              <a:t>С помощью родителей приобрели игрушки для игр в песке, пособия для занятий.</a:t>
            </a:r>
          </a:p>
          <a:p>
            <a:pPr eaLnBrk="1" hangingPunct="1"/>
            <a:r>
              <a:rPr lang="ru-RU" altLang="ru-RU" b="1">
                <a:latin typeface="Candara" panose="020e0502030303020204" pitchFamily="34" charset="0"/>
              </a:rPr>
              <a:t>Большее количество времени было отведено игровой деятельности на воздухе: подвижные игры, сюжетные игры различной тематики, дидактические игры. Много времени отводилось чтению художественной литературы: сказки, загадки, разучивание стихов.</a:t>
            </a:r>
          </a:p>
        </p:txBody>
      </p:sp>
      <p:pic>
        <p:nvPicPr>
          <p:cNvPr id="10244" name="Picture 7" descr="C:\Users\User\Desktop\фотографии презентация лето 2021\IMG-20210831-WA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3438" y="2143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C:\Users\User\Desktop\фотографии презентация лето 2021\IMG-20210831-WA0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14750" y="3143250"/>
            <a:ext cx="22145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C:\Users\User\Desktop\фотографии презентация лето 2021\IMG-20210831-WA00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72188" y="3357563"/>
            <a:ext cx="2428875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6" name="Picture 2" descr="E:\95222427_3646361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14313"/>
            <a:ext cx="8858250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14375" y="642938"/>
            <a:ext cx="721518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400" b="1">
                <a:cs typeface="Times New Roman" panose="02020603050405020304" pitchFamily="18" charset="0"/>
              </a:rPr>
              <a:t>Для родителей были подготовлены консультации:</a:t>
            </a:r>
          </a:p>
          <a:p>
            <a:pPr algn="just"/>
            <a:r>
              <a:rPr lang="ru-RU" altLang="ru-RU" sz="1400" b="1">
                <a:cs typeface="Times New Roman" panose="02020603050405020304" pitchFamily="18" charset="0"/>
              </a:rPr>
              <a:t>- Ребенок на даче</a:t>
            </a:r>
          </a:p>
          <a:p>
            <a:pPr algn="just"/>
            <a:r>
              <a:rPr lang="ru-RU" altLang="ru-RU" sz="1400" b="1">
                <a:cs typeface="Times New Roman" panose="02020603050405020304" pitchFamily="18" charset="0"/>
              </a:rPr>
              <a:t>- Солнце доброе и злое</a:t>
            </a:r>
            <a:endParaRPr lang="ru-RU" altLang="ru-RU" sz="1400" b="1"/>
          </a:p>
          <a:p>
            <a:pPr algn="just"/>
            <a:r>
              <a:rPr lang="ru-RU" altLang="ru-RU" sz="1400" b="1">
                <a:cs typeface="Times New Roman" panose="02020603050405020304" pitchFamily="18" charset="0"/>
              </a:rPr>
              <a:t>- Чем занять детей летом?</a:t>
            </a:r>
            <a:endParaRPr lang="ru-RU" altLang="ru-RU" sz="1400" b="1"/>
          </a:p>
          <a:p>
            <a:pPr algn="just"/>
            <a:r>
              <a:rPr lang="ru-RU" altLang="ru-RU" sz="1400" b="1">
                <a:cs typeface="Times New Roman" panose="02020603050405020304" pitchFamily="18" charset="0"/>
              </a:rPr>
              <a:t>- Пищевые отравления</a:t>
            </a:r>
            <a:endParaRPr lang="ru-RU" altLang="ru-RU" sz="1400" b="1"/>
          </a:p>
          <a:p>
            <a:pPr algn="just"/>
            <a:r>
              <a:rPr lang="ru-RU" altLang="ru-RU" sz="1400" b="1">
                <a:cs typeface="Times New Roman" panose="02020603050405020304" pitchFamily="18" charset="0"/>
              </a:rPr>
              <a:t>- Игры с ребенком летом</a:t>
            </a:r>
            <a:endParaRPr lang="ru-RU" altLang="ru-RU" sz="1400" b="1"/>
          </a:p>
          <a:p>
            <a:pPr algn="just"/>
            <a:r>
              <a:rPr lang="ru-RU" altLang="ru-RU" sz="1400" b="1">
                <a:cs typeface="Times New Roman" panose="02020603050405020304" pitchFamily="18" charset="0"/>
              </a:rPr>
              <a:t>- О летнем отдыхе детей</a:t>
            </a:r>
            <a:endParaRPr lang="ru-RU" altLang="ru-RU" sz="1400" b="1"/>
          </a:p>
          <a:p>
            <a:pPr algn="just"/>
            <a:r>
              <a:rPr lang="ru-RU" altLang="ru-RU" sz="1400" b="1">
                <a:cs typeface="Times New Roman" panose="02020603050405020304" pitchFamily="18" charset="0"/>
              </a:rPr>
              <a:t>- Досуг с ребенком на природе.</a:t>
            </a:r>
            <a:endParaRPr lang="ru-RU" altLang="ru-RU" sz="1400" b="1"/>
          </a:p>
          <a:p>
            <a:pPr algn="just"/>
            <a:r>
              <a:rPr lang="ru-RU" altLang="ru-RU" sz="1400" b="1">
                <a:cs typeface="Times New Roman" panose="02020603050405020304" pitchFamily="18" charset="0"/>
              </a:rPr>
              <a:t>Оформлен уголок «Вот оно, какое наше лето», где помещен материал о закаливании, загадки, пословицы, стихи для заучивания с детьми о лете. Папка-раскладушка «Чем занять детей летом?» ,«Безопасная дорога.» </a:t>
            </a:r>
            <a:endParaRPr lang="ru-RU" altLang="ru-RU" sz="1400" b="1"/>
          </a:p>
          <a:p>
            <a:pPr algn="just"/>
            <a:endParaRPr lang="ru-RU" altLang="ru-RU"/>
          </a:p>
        </p:txBody>
      </p:sp>
      <p:pic>
        <p:nvPicPr>
          <p:cNvPr id="11268" name="Picture 6" descr="C:\Users\User\Desktop\фотографии презентация лето 2021\IMG-20210831-WA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29125" y="3071813"/>
            <a:ext cx="31083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0" name="Picture 2" descr="E:\95222427_3646361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885825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572000" y="571500"/>
            <a:ext cx="3357563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cs typeface="Times New Roman" panose="02020603050405020304" pitchFamily="18" charset="0"/>
              </a:rPr>
              <a:t>В летний период проводились  праздники и развлечения «Здравствуй, лето!»,  «Конкурс рисунков на асфальте»,    «День семьи»,  спортивные развлечения «Весёлые эстафеты» и другие интересные мероприятий: театры, развлечения, просмотр мультфильмов в дождливую  погоду  и много других мероприятий  соответствено плану</a:t>
            </a:r>
            <a:r>
              <a:rPr lang="ru-RU" altLang="ru-RU" sz="1200">
                <a:cs typeface="Times New Roman" panose="02020603050405020304" pitchFamily="18" charset="0"/>
              </a:rPr>
              <a:t>.</a:t>
            </a:r>
            <a:r>
              <a:rPr lang="ru-RU" altLang="ru-RU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ru-RU" altLang="ru-RU">
              <a:cs typeface="Times New Roman" panose="02020603050405020304" pitchFamily="18" charset="0"/>
            </a:endParaRPr>
          </a:p>
        </p:txBody>
      </p:sp>
      <p:pic>
        <p:nvPicPr>
          <p:cNvPr id="12292" name="Picture 6" descr="C:\Users\User\Desktop\фотографии презентация лето 2021\IMG-20210831-WA0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4813" y="1643063"/>
            <a:ext cx="4191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Picture 2" descr="E:\95222427_3646361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2875" y="100013"/>
            <a:ext cx="885825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1071563" y="571500"/>
            <a:ext cx="69294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latin typeface="Candara" panose="020e0502030303020204" pitchFamily="34" charset="0"/>
              </a:rPr>
              <a:t>Постоянно проводились наблюдения в природе,  где они узнали много интересного о жизни растений, насекомых, птиц.</a:t>
            </a:r>
          </a:p>
          <a:p>
            <a:pPr eaLnBrk="1" hangingPunct="1"/>
            <a:r>
              <a:rPr lang="ru-RU" altLang="ru-RU" sz="1600" b="1">
                <a:latin typeface="Candara" panose="020e0502030303020204" pitchFamily="34" charset="0"/>
              </a:rPr>
              <a:t>Вместе с детьми сами посадили цветы на клумбе, ухаживали: поливали, пололи и вырастили красивые цветы . На территории участка  вместе с детьми наблюдали за луговыми цветами и лекарственными растениями. Ухаживали и наблюдали за ростом растений.</a:t>
            </a:r>
          </a:p>
        </p:txBody>
      </p:sp>
      <p:pic>
        <p:nvPicPr>
          <p:cNvPr id="13316" name="Picture 6" descr="C:\Users\User\Desktop\фотографии презентация лето 2021\IMG-20210831-WA0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28750" y="2071688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C:\Users\User\Desktop\фотографии презентация лето 2021\IMG-20210831-WA0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0625" y="2571750"/>
            <a:ext cx="35718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Picture 2" descr="E:\95222427_3646361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2875" y="100013"/>
            <a:ext cx="885825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14375" y="500063"/>
            <a:ext cx="7643813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>
                <a:cs typeface="Times New Roman" panose="02020603050405020304" pitchFamily="18" charset="0"/>
              </a:rPr>
              <a:t>     </a:t>
            </a:r>
            <a:r>
              <a:rPr lang="ru-RU" altLang="ru-RU" sz="2000" b="1">
                <a:cs typeface="Times New Roman" panose="02020603050405020304" pitchFamily="18" charset="0"/>
              </a:rPr>
              <a:t> </a:t>
            </a:r>
            <a:r>
              <a:rPr lang="ru-RU" altLang="ru-RU" sz="2400">
                <a:cs typeface="Times New Roman" panose="02020603050405020304" pitchFamily="18" charset="0"/>
              </a:rPr>
              <a:t>  </a:t>
            </a:r>
            <a:r>
              <a:rPr lang="ru-RU" altLang="ru-RU" sz="2400" b="1">
                <a:latin typeface="Candara" panose="020e0502030303020204" pitchFamily="34" charset="0"/>
                <a:cs typeface="Times New Roman" panose="02020603050405020304" pitchFamily="18" charset="0"/>
              </a:rPr>
              <a:t>Проводилась работа по предупреждению бытового и дорожного травматизма, противопожарной безопасности. Проводились игры «Осторожно! Дорога!», «Перекресток», «Светофор» и другие.  </a:t>
            </a:r>
            <a:endParaRPr lang="ru-RU" altLang="ru-RU" sz="240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>
                <a:latin typeface="Candara" panose="020e0502030303020204" pitchFamily="34" charset="0"/>
                <a:cs typeface="Times New Roman" panose="02020603050405020304" pitchFamily="18" charset="0"/>
              </a:rPr>
              <a:t>  В летний период большое внимание уделялось подготовке к новому учебному году, ремонту группы детского сада, в котором родители приняли самое активное участие.</a:t>
            </a:r>
          </a:p>
          <a:p>
            <a:pPr eaLnBrk="1" hangingPunct="1"/>
            <a:r>
              <a:rPr lang="ru-RU" altLang="ru-RU" sz="2400" b="1">
                <a:latin typeface="Candara" panose="020e0502030303020204" pitchFamily="34" charset="0"/>
                <a:cs typeface="Times New Roman" panose="02020603050405020304" pitchFamily="18" charset="0"/>
              </a:rPr>
              <a:t>   Все запланированные мероприятия по летней – оздоровительной работе реализованы. </a:t>
            </a:r>
          </a:p>
          <a:p>
            <a:pPr eaLnBrk="1" hangingPunct="1"/>
            <a:r>
              <a:rPr lang="ru-RU" altLang="ru-RU" sz="2400" b="1">
                <a:latin typeface="Candara" panose="020e0502030303020204" pitchFamily="34" charset="0"/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endParaRPr lang="ru-RU" altLang="ru-RU" sz="2000" b="1">
              <a:cs typeface="Times New Roman" panose="02020603050405020304" pitchFamily="18" charset="0"/>
            </a:endParaRPr>
          </a:p>
          <a:p>
            <a:endParaRPr lang="ru-RU" altLang="ru-RU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theme/theme1.xml><?xml version="1.0" encoding="utf-8"?>
<a:theme xmlns:r="http://schemas.openxmlformats.org/officeDocument/2006/relationships"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Arial"/>
        <a:cs typeface="Arial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Arial"/>
        <a:cs typeface="Arial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28</Paragraphs>
  <Slides>8</Slides>
  <Notes>0</Notes>
  <TotalTime>275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9">
      <vt:lpstr>Soho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Общероссийский конкурс «Мы памяти этой верны»</dc:title>
  <dc:creator>Компьютерщик</dc:creator>
  <cp:lastModifiedBy>Кабаков Виталий Владимирович</cp:lastModifiedBy>
  <cp:revision>41</cp:revision>
  <dcterms:created xsi:type="dcterms:W3CDTF">2015-03-05T05:58:08Z</dcterms:created>
  <dcterms:modified xsi:type="dcterms:W3CDTF">2021-09-07T23:25:11Z</dcterms:modified>
</cp:coreProperties>
</file>