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tags" Target="tags/tag1.xml" /><Relationship Id="rId19" Type="http://schemas.openxmlformats.org/officeDocument/2006/relationships/presProps" Target="presProps.xml" /><Relationship Id="rId2" Type="http://schemas.openxmlformats.org/officeDocument/2006/relationships/slide" Target="slides/slide1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image" Target="../media/image3.jpeg" /><Relationship Id="rId19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/>
              <a:t>6/2/2020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8.jpeg" /><Relationship Id="rId3" Type="http://schemas.openxmlformats.org/officeDocument/2006/relationships/image" Target="../media/image9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0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1.jpeg" /><Relationship Id="rId3" Type="http://schemas.openxmlformats.org/officeDocument/2006/relationships/image" Target="../media/image12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3.jpeg" /><Relationship Id="rId3" Type="http://schemas.openxmlformats.org/officeDocument/2006/relationships/image" Target="../media/image14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6.jpeg" /><Relationship Id="rId3" Type="http://schemas.openxmlformats.org/officeDocument/2006/relationships/image" Target="../media/image7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2527" y="1596980"/>
            <a:ext cx="8689976" cy="3024387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chemeClr val="accent2"/>
                </a:solidFill>
                <a:latin typeface="Comic Sans MS" panose="030f0702030302020204" pitchFamily="66" charset="0"/>
              </a:rPr>
              <a:t>Использование нетрадиционных методов рисования с детьми старшего 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416818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Click="0" advTm="7180" p14:dur="250">
        <p:fade/>
      </p:transition>
    </mc:Choice>
    <mc:Fallback>
      <p:transition advClick="0" advTm="7180">
        <p:fade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1065" y="499655"/>
            <a:ext cx="10556383" cy="61587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   Специфика </a:t>
            </a:r>
            <a:r>
              <a:rPr lang="ru-RU" sz="180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руководства изобразительной деятельностью: </a:t>
            </a:r>
            <a:endParaRPr lang="ru-RU" sz="180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ru-RU" sz="180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Ознакомление детей с нетрадиционными материалами и методами творческой работы с ними</a:t>
            </a: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180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 Обучение и развитие при этом самостоятельных способов действий</a:t>
            </a: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180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 Ознакомление детей с окружающим миром и формирование ярких впечатлений, в том числе и художественных, от восприятия произведений искусств, предметов народного творчества, праздников и развлечений. </a:t>
            </a:r>
            <a:endParaRPr lang="ru-RU" sz="180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ru-RU" sz="180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Развитие творческих способностей, через применение дидактических игр. </a:t>
            </a:r>
            <a:endParaRPr lang="ru-RU" sz="180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ru-RU" sz="180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Работа с родителями с целью осознания родителями важности творческого развития ребенка для дальнейшей жизни в обществе, и создания благоприятных условий для этой деятельности в домашнем кругу. </a:t>
            </a:r>
            <a:endParaRPr lang="ru-RU" sz="180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ru-RU" sz="180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Создание в группе такой развивающей среды, которая стимулирует и обеспечивает творческую, художественную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305400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16130" p14:dur="700">
        <p:fade/>
      </p:transition>
    </mc:Choice>
    <mc:Fallback>
      <p:transition spd="med" advTm="16130">
        <p:fade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502276" y="1028343"/>
            <a:ext cx="105349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smtClean="0">
                <a:solidFill>
                  <a:srgbClr val="FF0066"/>
                </a:solidFill>
              </a:rPr>
              <a:t>Практическая часть</a:t>
            </a:r>
          </a:p>
          <a:p>
            <a:r>
              <a:rPr lang="ru-RU" sz="2000" smtClean="0">
                <a:latin typeface="Comic Sans MS" panose="030f0702030302020204" pitchFamily="66" charset="0"/>
              </a:rPr>
              <a:t>На </a:t>
            </a:r>
            <a:r>
              <a:rPr lang="ru-RU" sz="2000">
                <a:latin typeface="Comic Sans MS" panose="030f0702030302020204" pitchFamily="66" charset="0"/>
              </a:rPr>
              <a:t>1 этапе – репродуктивном велась активная работа с детьми по обучению детей нетрадиционным техникам рисования, по ознакомлению с различными средствами выразительности. </a:t>
            </a:r>
            <a:endParaRPr lang="ru-RU" sz="2000" smtClean="0">
              <a:latin typeface="Comic Sans MS" panose="030f0702030302020204" pitchFamily="66" charset="0"/>
            </a:endParaRPr>
          </a:p>
          <a:p>
            <a:r>
              <a:rPr lang="ru-RU" sz="2000" smtClean="0">
                <a:latin typeface="Comic Sans MS" panose="030f0702030302020204" pitchFamily="66" charset="0"/>
              </a:rPr>
              <a:t>На </a:t>
            </a:r>
            <a:r>
              <a:rPr lang="ru-RU" sz="2000">
                <a:latin typeface="Comic Sans MS" panose="030f0702030302020204" pitchFamily="66" charset="0"/>
              </a:rPr>
              <a:t>2 этапе - конструктивном велась активная работа по совместной деятельности детей друг с другом, сотворчество воспитателя и детей по использованию нетрадиционных техник в умении передавать выразительный образ. </a:t>
            </a:r>
            <a:endParaRPr lang="ru-RU" sz="2000" smtClean="0">
              <a:latin typeface="Comic Sans MS" panose="030f0702030302020204" pitchFamily="66" charset="0"/>
            </a:endParaRPr>
          </a:p>
          <a:p>
            <a:r>
              <a:rPr lang="ru-RU" sz="2000" smtClean="0">
                <a:latin typeface="Comic Sans MS" panose="030f0702030302020204" pitchFamily="66" charset="0"/>
              </a:rPr>
              <a:t>На </a:t>
            </a:r>
            <a:r>
              <a:rPr lang="ru-RU" sz="2000">
                <a:latin typeface="Comic Sans MS" panose="030f0702030302020204" pitchFamily="66" charset="0"/>
              </a:rPr>
              <a:t>3 этапе - творческом дети самостоятельно использовали нетрадиционные техники для формирования выразительного образа в рисунках. </a:t>
            </a:r>
            <a:endParaRPr lang="ru-RU" sz="2000" smtClean="0">
              <a:latin typeface="Comic Sans MS" panose="030f0702030302020204" pitchFamily="66" charset="0"/>
            </a:endParaRPr>
          </a:p>
          <a:p>
            <a:r>
              <a:rPr lang="ru-RU" sz="2000" smtClean="0">
                <a:latin typeface="Comic Sans MS" panose="030f0702030302020204" pitchFamily="66" charset="0"/>
              </a:rPr>
              <a:t>Средства</a:t>
            </a:r>
            <a:r>
              <a:rPr lang="ru-RU" sz="2000">
                <a:latin typeface="Comic Sans MS" panose="030f0702030302020204" pitchFamily="66" charset="0"/>
              </a:rPr>
              <a:t>: - совместная деятельность воспитателя с детьми; </a:t>
            </a:r>
            <a:endParaRPr lang="ru-RU" sz="200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2000" smtClean="0">
                <a:latin typeface="Comic Sans MS" panose="030f0702030302020204" pitchFamily="66" charset="0"/>
              </a:rPr>
              <a:t>самостоятельная </a:t>
            </a:r>
            <a:r>
              <a:rPr lang="ru-RU" sz="2000">
                <a:latin typeface="Comic Sans MS" panose="030f0702030302020204" pitchFamily="66" charset="0"/>
              </a:rPr>
              <a:t>деятельность детей</a:t>
            </a:r>
            <a:r>
              <a:rPr lang="ru-RU" sz="2000" smtClean="0">
                <a:latin typeface="Comic Sans MS" panose="030f0702030302020204" pitchFamily="66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2000" smtClean="0">
                <a:latin typeface="Comic Sans MS" panose="030f0702030302020204" pitchFamily="66" charset="0"/>
              </a:rPr>
              <a:t> </a:t>
            </a:r>
            <a:r>
              <a:rPr lang="ru-RU" sz="2000">
                <a:latin typeface="Comic Sans MS" panose="030f0702030302020204" pitchFamily="66" charset="0"/>
              </a:rPr>
              <a:t>- предметно-развивающая среда. </a:t>
            </a:r>
            <a:endParaRPr lang="ru-RU" sz="2000" smtClean="0">
              <a:latin typeface="Comic Sans MS" panose="030f0702030302020204" pitchFamily="66" charset="0"/>
            </a:endParaRPr>
          </a:p>
          <a:p>
            <a:r>
              <a:rPr lang="ru-RU" sz="2000">
                <a:latin typeface="Comic Sans MS" panose="030f0702030302020204" pitchFamily="66" charset="0"/>
              </a:rPr>
              <a:t> </a:t>
            </a:r>
            <a:r>
              <a:rPr lang="ru-RU" sz="2000" smtClean="0">
                <a:latin typeface="Comic Sans MS" panose="030f0702030302020204" pitchFamily="66" charset="0"/>
              </a:rPr>
              <a:t>        Методы</a:t>
            </a:r>
            <a:r>
              <a:rPr lang="ru-RU" sz="2000">
                <a:latin typeface="Comic Sans MS" panose="030f0702030302020204" pitchFamily="66" charset="0"/>
              </a:rPr>
              <a:t>: словесные (загадки, рассказ, беседа), наглядные (образец, рассматривание иллюстраций), практические (рисование), игровые («Дорисуй недостающие детали», «Дополни фигуру», «Поможем художнику»).</a:t>
            </a:r>
          </a:p>
        </p:txBody>
      </p:sp>
    </p:spTree>
    <p:extLst>
      <p:ext uri="{BB962C8B-B14F-4D97-AF65-F5344CB8AC3E}">
        <p14:creationId xmlns:p14="http://schemas.microsoft.com/office/powerpoint/2010/main" val="382562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14515" p14:dur="700">
        <p:fade/>
      </p:transition>
    </mc:Choice>
    <mc:Fallback>
      <p:transition spd="med" advTm="14515">
        <p:fade/>
      </p:transition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 процессе творчества: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5702" y="2371018"/>
            <a:ext cx="4874100" cy="3746997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423" y="2371018"/>
            <a:ext cx="3698489" cy="3698489"/>
          </a:xfrm>
        </p:spPr>
      </p:pic>
    </p:spTree>
    <p:extLst>
      <p:ext uri="{BB962C8B-B14F-4D97-AF65-F5344CB8AC3E}">
        <p14:creationId xmlns:p14="http://schemas.microsoft.com/office/powerpoint/2010/main" val="163715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6399" p14:dur="700">
        <p:fade/>
      </p:transition>
    </mc:Choice>
    <mc:Fallback>
      <p:transition spd="med" advTm="6399">
        <p:fade/>
      </p:transition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1526" y="326264"/>
            <a:ext cx="7729955" cy="6128255"/>
          </a:xfrm>
        </p:spPr>
      </p:pic>
    </p:spTree>
    <p:extLst>
      <p:ext uri="{BB962C8B-B14F-4D97-AF65-F5344CB8AC3E}">
        <p14:creationId xmlns:p14="http://schemas.microsoft.com/office/powerpoint/2010/main" val="344826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5509" p14:dur="700">
        <p:fade/>
      </p:transition>
    </mc:Choice>
    <mc:Fallback>
      <p:transition spd="med" advTm="5509">
        <p:fade/>
      </p:transition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289" y="1571223"/>
            <a:ext cx="5626636" cy="421997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642" y="1770157"/>
            <a:ext cx="5096144" cy="3822108"/>
          </a:xfrm>
        </p:spPr>
      </p:pic>
    </p:spTree>
    <p:extLst>
      <p:ext uri="{BB962C8B-B14F-4D97-AF65-F5344CB8AC3E}">
        <p14:creationId xmlns:p14="http://schemas.microsoft.com/office/powerpoint/2010/main" val="369050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3046" p14:dur="700">
        <p:fade/>
      </p:transition>
    </mc:Choice>
    <mc:Fallback>
      <p:transition spd="med" advTm="3046">
        <p:fade/>
      </p:transition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275" y="2366963"/>
            <a:ext cx="4565649" cy="342423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200" y="2377946"/>
            <a:ext cx="5105400" cy="3402270"/>
          </a:xfrm>
        </p:spPr>
      </p:pic>
    </p:spTree>
    <p:extLst>
      <p:ext uri="{BB962C8B-B14F-4D97-AF65-F5344CB8AC3E}">
        <p14:creationId xmlns:p14="http://schemas.microsoft.com/office/powerpoint/2010/main" val="154089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4721" p14:dur="700">
        <p:fade/>
      </p:transition>
    </mc:Choice>
    <mc:Fallback>
      <p:transition spd="med" advTm="4721">
        <p:fade/>
      </p:transition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865786">
            <a:off x="642618" y="2236111"/>
            <a:ext cx="10311726" cy="3155308"/>
          </a:xfrm>
        </p:spPr>
        <p:txBody>
          <a:bodyPr>
            <a:normAutofit/>
          </a:bodyPr>
          <a:lstStyle/>
          <a:p>
            <a:r>
              <a:rPr lang="ru-RU" sz="5400" b="1" smtClean="0">
                <a:solidFill>
                  <a:srgbClr val="00B050"/>
                </a:solidFill>
                <a:latin typeface="Comic Sans MS" panose="030f0702030302020204" pitchFamily="66" charset="0"/>
              </a:rPr>
              <a:t>Спасибо за внимание!!!</a:t>
            </a:r>
            <a:endParaRPr lang="ru-RU" sz="5400" b="1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5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3336" p14:dur="700">
        <p:fade/>
      </p:transition>
    </mc:Choice>
    <mc:Fallback>
      <p:transition spd="med" advTm="3336">
        <p:fad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1673" y="785942"/>
            <a:ext cx="10312311" cy="1622407"/>
          </a:xfrm>
        </p:spPr>
        <p:txBody>
          <a:bodyPr>
            <a:normAutofit fontScale="90000"/>
          </a:bodyPr>
          <a:lstStyle/>
          <a:p>
            <a:br>
              <a:rPr lang="ru-RU" smtClean="0"/>
            </a:br>
            <a:br>
              <a:rPr lang="ru-RU"/>
            </a:br>
            <a:br>
              <a:rPr lang="ru-RU" smtClean="0"/>
            </a:br>
            <a:br>
              <a:rPr lang="ru-RU"/>
            </a:br>
            <a:br>
              <a:rPr lang="ru-RU" smtClean="0"/>
            </a:br>
            <a:br>
              <a:rPr lang="ru-RU"/>
            </a:br>
            <a:br>
              <a:rPr lang="ru-RU" smtClean="0"/>
            </a:br>
            <a:br>
              <a:rPr lang="ru-RU"/>
            </a:br>
            <a:r>
              <a:rPr lang="ru-RU" smtClean="0">
                <a:solidFill>
                  <a:srgbClr val="7030A0"/>
                </a:solidFill>
                <a:latin typeface="Comic Sans MS" panose="030f0702030302020204" pitchFamily="66" charset="0"/>
              </a:rPr>
              <a:t>«</a:t>
            </a:r>
            <a:r>
              <a:rPr lang="ru-RU">
                <a:solidFill>
                  <a:srgbClr val="7030A0"/>
                </a:solidFill>
                <a:latin typeface="Comic Sans MS" panose="030f0702030302020204" pitchFamily="66" charset="0"/>
              </a:rPr>
              <a:t>Истоки творческих способностей детей и их дарований – на кончиках пальцев. Чем больше уверенности и изобретательности в движении детской руки, тем тоньше взаимодействие с орудием труда, чем сложнее движения, необходимые для этого взаимодействия, тем глубже входит взаимодействие руки с природой, с общественным трудом в духовную жизнь ребёнка. Другими словами: чем больш мастерства в детской руке, тем умнее ребёнок».                         </a:t>
            </a:r>
            <a:br>
              <a:rPr lang="ru-RU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ru-RU">
                <a:solidFill>
                  <a:srgbClr val="7030A0"/>
                </a:solidFill>
                <a:latin typeface="Comic Sans MS" panose="030f0702030302020204" pitchFamily="66" charset="0"/>
              </a:rPr>
              <a:t>Сухомлинский В.А.</a:t>
            </a:r>
          </a:p>
        </p:txBody>
      </p:sp>
    </p:spTree>
    <p:extLst>
      <p:ext uri="{BB962C8B-B14F-4D97-AF65-F5344CB8AC3E}">
        <p14:creationId xmlns:p14="http://schemas.microsoft.com/office/powerpoint/2010/main" val="41641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12698" p14:dur="700">
        <p:fade/>
      </p:transition>
    </mc:Choice>
    <mc:Fallback>
      <p:transition spd="med" advTm="12698"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166" y="2524590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chemeClr val="accent1"/>
                </a:solidFill>
                <a:latin typeface="Comic Sans MS" panose="030f0702030302020204" pitchFamily="66" charset="0"/>
              </a:rPr>
              <a:t>Цель: </a:t>
            </a:r>
            <a:br>
              <a:rPr lang="ru-RU" smtClean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br>
              <a:rPr lang="ru-RU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r>
              <a:rPr lang="ru-RU" smtClean="0">
                <a:solidFill>
                  <a:schemeClr val="accent1"/>
                </a:solidFill>
                <a:latin typeface="Comic Sans MS" panose="030f0702030302020204" pitchFamily="66" charset="0"/>
              </a:rPr>
              <a:t>Изучить </a:t>
            </a:r>
            <a:r>
              <a:rPr lang="ru-RU">
                <a:solidFill>
                  <a:schemeClr val="accent1"/>
                </a:solidFill>
                <a:latin typeface="Comic Sans MS" panose="030f0702030302020204" pitchFamily="66" charset="0"/>
              </a:rPr>
              <a:t>процесс развития творческих способностей детей средствами нетрадиционных техник рисования, помочь реализовать себя, научить соединять в одном рисунке, различные материалы для получения выразительного образа.</a:t>
            </a:r>
          </a:p>
        </p:txBody>
      </p:sp>
    </p:spTree>
    <p:extLst>
      <p:ext uri="{BB962C8B-B14F-4D97-AF65-F5344CB8AC3E}">
        <p14:creationId xmlns:p14="http://schemas.microsoft.com/office/powerpoint/2010/main" val="212910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8569" p14:dur="700">
        <p:fade/>
        <p:sndAc>
          <p:endSnd/>
        </p:sndAc>
      </p:transition>
    </mc:Choice>
    <mc:Fallback>
      <p:transition spd="med" advTm="8569">
        <p:fade/>
        <p:sndAc>
          <p:endSnd/>
        </p:sndAc>
      </p:transition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980" y="2614744"/>
            <a:ext cx="9552457" cy="76942"/>
          </a:xfrm>
        </p:spPr>
        <p:txBody>
          <a:bodyPr>
            <a:normAutofit fontScale="90000"/>
          </a:bodyPr>
          <a:lstStyle/>
          <a:p>
            <a:br>
              <a:rPr lang="ru-RU" sz="2800" smtClean="0"/>
            </a:br>
            <a:br>
              <a:rPr lang="ru-RU" sz="2800"/>
            </a:br>
            <a:br>
              <a:rPr lang="ru-RU" sz="2800" smtClean="0"/>
            </a:br>
            <a:br>
              <a:rPr lang="ru-RU" sz="2800"/>
            </a:br>
            <a:br>
              <a:rPr lang="ru-RU" sz="2800" smtClean="0"/>
            </a:br>
            <a:r>
              <a:rPr lang="ru-RU" sz="2800" smtClean="0"/>
              <a:t>Задачи</a:t>
            </a:r>
            <a:r>
              <a:rPr lang="ru-RU" sz="2800"/>
              <a:t>: </a:t>
            </a:r>
            <a:br>
              <a:rPr lang="ru-RU" sz="2800" smtClean="0"/>
            </a:br>
            <a:r>
              <a:rPr lang="ru-RU" sz="2800" smtClean="0"/>
              <a:t>1</a:t>
            </a:r>
            <a:r>
              <a:rPr lang="ru-RU" sz="2800"/>
              <a:t>. Формировать эстетическое отношение к окружающей действительности на основе ознакомления с нетрадиционными техниками рисования.</a:t>
            </a:r>
            <a:br>
              <a:rPr lang="ru-RU" sz="2800"/>
            </a:br>
            <a:r>
              <a:rPr lang="ru-RU" sz="2800"/>
              <a:t>2. Расширять представления о многообразии нетрадиционных техник рисования.</a:t>
            </a:r>
            <a:br>
              <a:rPr lang="ru-RU" sz="2800"/>
            </a:br>
            <a:r>
              <a:rPr lang="ru-RU" sz="2800"/>
              <a:t>3. Вызывать желание и интерес заниматься художественным творчеством.</a:t>
            </a:r>
            <a:br>
              <a:rPr lang="ru-RU" sz="2800"/>
            </a:br>
            <a:br>
              <a:rPr lang="ru-RU" sz="2800" smtClean="0"/>
            </a:br>
            <a:r>
              <a:rPr lang="ru-RU" sz="2800" smtClean="0"/>
              <a:t>4</a:t>
            </a:r>
            <a:r>
              <a:rPr lang="ru-RU" sz="2800"/>
              <a:t>. Совершенствовать технические умения и навыки рисования.</a:t>
            </a:r>
            <a:br>
              <a:rPr lang="ru-RU" sz="2800"/>
            </a:br>
            <a:r>
              <a:rPr lang="ru-RU" sz="2800"/>
              <a:t>5. Способствовать возникновению у ребенка ощущения, что продукт его деятельности интересен другим (детям, родителям и  другим членам семьи)</a:t>
            </a:r>
            <a:br>
              <a:rPr lang="ru-RU" sz="2800"/>
            </a:br>
            <a:r>
              <a:rPr lang="ru-RU" sz="2800"/>
              <a:t>6. Развитие в ребенке чувства красоты, ритма, художественного вкуса, творческого воображения, фантазии.</a:t>
            </a:r>
          </a:p>
        </p:txBody>
      </p:sp>
    </p:spTree>
    <p:extLst>
      <p:ext uri="{BB962C8B-B14F-4D97-AF65-F5344CB8AC3E}">
        <p14:creationId xmlns:p14="http://schemas.microsoft.com/office/powerpoint/2010/main" val="383141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14259" p14:dur="700">
        <p:fade/>
      </p:transition>
    </mc:Choice>
    <mc:Fallback>
      <p:transition spd="med" advTm="14259">
        <p:fade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solidFill>
                  <a:schemeClr val="accent6">
                    <a:lumMod val="75000"/>
                  </a:schemeClr>
                </a:solidFill>
              </a:rPr>
              <a:t>Это </a:t>
            </a: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правда! Ну чего же тут скрывать? Дети любят рисовать! На бумаге, на асфальте, на стене, И в трамвае на окне..... Э. Успенский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0377" y="2530563"/>
            <a:ext cx="4133446" cy="3097036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6095" y="2530563"/>
            <a:ext cx="4311549" cy="317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5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7187" p14:dur="700">
        <p:fade/>
      </p:transition>
    </mc:Choice>
    <mc:Fallback>
      <p:transition spd="med" advTm="7187">
        <p:fade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596979" y="1159100"/>
            <a:ext cx="84099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             Актуальность </a:t>
            </a:r>
            <a:endParaRPr lang="ru-RU" sz="360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ru-RU" sz="360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360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Актуальность исследования в том, что изобразительная продуктивная деятельность с использованием нетрадиционных техник рисования является наиболее благоприятной для творческого развития способностей детей.</a:t>
            </a:r>
          </a:p>
        </p:txBody>
      </p:sp>
    </p:spTree>
    <p:extLst>
      <p:ext uri="{BB962C8B-B14F-4D97-AF65-F5344CB8AC3E}">
        <p14:creationId xmlns:p14="http://schemas.microsoft.com/office/powerpoint/2010/main" val="253499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7567" p14:dur="700">
        <p:fade/>
      </p:transition>
    </mc:Choice>
    <mc:Fallback>
      <p:transition spd="med" advTm="7567">
        <p:fade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991673" y="618185"/>
            <a:ext cx="103159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Мир маленького человека красочный, эмоциональный. Уже в самой сути ребенка заложено стремление узнавать и создавать. Работа с разными материалами расширять сферу возможностей ребенка, обеспечивает его раскрепощение, развивает воображение, фантазию. Ежедневный массаж кисти, пальчиковые упражнения ускоряют развитие речи. Формирование творческой личности – одна из важных задач педагогической теории и практики на современном этапе. Решение ее начинается уже в дошкольном возрасте. </a:t>
            </a:r>
          </a:p>
          <a:p>
            <a:r>
              <a:rPr lang="ru-RU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Наиболее эффективное средство для этого изобразительная деятельность детей в детском саду. Рисование является одним из важнейших средств познания мира и развития знаний эстетического восприятия, так как оно связано с самостоятельной, практической и творческой деятельностью ребенка. В процессе рисования у ребенка совершенствуются наблюдательность, эстетическое восприятие, эстетические эмоции, художественный вкус, творческие способности. </a:t>
            </a:r>
          </a:p>
          <a:p>
            <a:r>
              <a:rPr lang="ru-RU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Нужно отметить, что почти все дети рисуют. А это значит, что в дошкольном возрасте рисование должно быть не самоцелью, а средством познания окружающего мира. Рисуя, ребенок развивает определенные способности: зрительную оценку формы, умение ориентироваться в пространстве, чувствовать цвета. Кроме того, знания по рисованию доставляют детям радость, создают положительный настрой. Поэтому тему свою считаю актуальной.</a:t>
            </a:r>
          </a:p>
        </p:txBody>
      </p:sp>
    </p:spTree>
    <p:extLst>
      <p:ext uri="{BB962C8B-B14F-4D97-AF65-F5344CB8AC3E}">
        <p14:creationId xmlns:p14="http://schemas.microsoft.com/office/powerpoint/2010/main" val="156851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26062" p14:dur="700">
        <p:fade/>
      </p:transition>
    </mc:Choice>
    <mc:Fallback>
      <p:transition spd="med" advTm="26062">
        <p:fade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«Рука – это вышедший наружу мозг человека» И. Кант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8819" y="2408632"/>
            <a:ext cx="4456562" cy="3340898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6297770" y="2411681"/>
            <a:ext cx="4327300" cy="333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72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6232" p14:dur="700">
        <p:fade/>
      </p:transition>
    </mc:Choice>
    <mc:Fallback>
      <p:transition spd="med" advTm="6232">
        <p:fad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502276" y="218939"/>
            <a:ext cx="94402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План работы:</a:t>
            </a:r>
          </a:p>
          <a:p>
            <a:pPr marL="514350" indent="-514350">
              <a:buAutoNum type="arabicPeriod"/>
            </a:pPr>
            <a:r>
              <a:rPr lang="ru-RU" sz="320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Создание </a:t>
            </a: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развивающей среды. </a:t>
            </a:r>
            <a:endParaRPr lang="ru-RU" sz="320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ru-RU" sz="320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2.Проведение первичного мониторинга. </a:t>
            </a:r>
          </a:p>
          <a:p>
            <a:endParaRPr lang="ru-RU" sz="320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320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3.Использование </a:t>
            </a: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нетрадиционных </a:t>
            </a:r>
            <a:r>
              <a:rPr lang="ru-RU" sz="320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техник</a:t>
            </a:r>
          </a:p>
          <a:p>
            <a:r>
              <a:rPr lang="ru-RU" sz="320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рисования на практике. </a:t>
            </a:r>
          </a:p>
          <a:p>
            <a:endParaRPr lang="ru-RU" sz="320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320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4.Вовлечение </a:t>
            </a: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в работу родителей. </a:t>
            </a:r>
          </a:p>
          <a:p>
            <a:endParaRPr lang="ru-RU" sz="320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320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5.Проведение </a:t>
            </a:r>
            <a:r>
              <a:rPr lang="ru-RU" sz="320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итогового мониторинга и планирование дальнейшей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57778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Tm="7433" p14:dur="700">
        <p:fade/>
      </p:transition>
    </mc:Choice>
    <mc:Fallback>
      <p:transition spd="med" advTm="7433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Капля</Template>
  <Company>SPecialiST RePack</Company>
  <PresentationFormat>Широкоэкранный</PresentationFormat>
  <Paragraphs>35</Paragraphs>
  <Slides>16</Slides>
  <Notes>0</Notes>
  <TotalTime>52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17">
      <vt:lpstr>Капля</vt:lpstr>
      <vt:lpstr>Использование нетрадиционных методов рисования с детьми старшего дошкольного возраста</vt:lpstr>
      <vt:lpstr>«Истоки творческих способностей детей и их дарований – на кончиках пальцев. Чем больше уверенности и изобретательности в движении детской руки, тем тоньше взаимодействие с орудием труда, чем сложнее движения, необходимые для этого взаимодействия, тем глубже входит взаимодействие руки с природой, с общественным трудом в духовную жизнь ребёнка. Другими словами: чем больш мастерства в детской руке, тем умнее ребёнок».                         Сухомлинский В.А.</vt:lpstr>
      <vt:lpstr>Цель: Изучить процесс развития творческих способностей детей средствами нетрадиционных техник рисования, помочь реализовать себя, научить соединять в одном рисунке, различные материалы для получения выразительного образа.</vt:lpstr>
      <vt:lpstr>Задачи: 1. Формировать эстетическое отношение к окружающей действительности на основе ознакомления с нетрадиционными техниками рисования.2. Расширять представления о многообразии нетрадиционных техник рисования.3. Вызывать желание и интерес заниматься художественным творчеством.4. Совершенствовать технические умения и навыки рисования.5. Способствовать возникновению у ребенка ощущения, что продукт его деятельности интересен другим (детям, родителям и  другим членам семьи)6. Развитие в ребенке чувства красоты, ритма, художественного вкуса, творческого воображения, фантазии.</vt:lpstr>
      <vt:lpstr>Это правда! Ну чего же тут скрывать? Дети любят рисовать! На бумаге, на асфальте, на стене, И в трамвае на окне..... Э. Успенский</vt:lpstr>
      <vt:lpstr>Slide 6</vt:lpstr>
      <vt:lpstr>Slide 7</vt:lpstr>
      <vt:lpstr>«Рука – это вышедший наружу мозг человека» И. Кант</vt:lpstr>
      <vt:lpstr>Slide 9</vt:lpstr>
      <vt:lpstr>Slide 10</vt:lpstr>
      <vt:lpstr>Slide 11</vt:lpstr>
      <vt:lpstr>В процессе творчества:</vt:lpstr>
      <vt:lpstr>Slide 13</vt:lpstr>
      <vt:lpstr>Slide 14</vt:lpstr>
      <vt:lpstr>Slide 15</vt:lpstr>
      <vt:lpstr>Спасибо за внимание!!!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Использование нетрадиционных методов рисования с детьми старшего дошкольного возраста</dc:title>
  <dc:creator>User</dc:creator>
  <cp:lastModifiedBy>Кабаков Виталий Владимирович</cp:lastModifiedBy>
  <cp:revision>8</cp:revision>
  <dcterms:created xsi:type="dcterms:W3CDTF">2020-06-01T00:57:31Z</dcterms:created>
  <dcterms:modified xsi:type="dcterms:W3CDTF">2020-06-02T07:04:13Z</dcterms:modified>
</cp:coreProperties>
</file>